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62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858000" cy="1752600"/>
          </a:xfrm>
        </p:spPr>
        <p:txBody>
          <a:bodyPr>
            <a:normAutofit/>
          </a:bodyPr>
          <a:lstStyle/>
          <a:p>
            <a:pPr algn="ctr"/>
            <a:r>
              <a:rPr lang="en-US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onar Bangla"/>
              </a:rPr>
              <a:t>SCHOOL OF ARTS AND SCIENCE, AVIT CAMPUS</a:t>
            </a:r>
            <a:br>
              <a:rPr lang="en-US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onar Bangla"/>
              </a:rPr>
            </a:br>
            <a:r>
              <a:rPr lang="en-US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onar Bangla"/>
              </a:rPr>
              <a:t>VINAYAKA MISSION’S RESEARCH FOUNDATION</a:t>
            </a:r>
            <a:br>
              <a:rPr lang="en-US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onar Bangla"/>
              </a:rPr>
            </a:br>
            <a:r>
              <a:rPr lang="en-US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onar Bangla"/>
              </a:rPr>
              <a:t>DEPARTMENT OF COMPUTER SCIENCE AND APPLICATIONS</a:t>
            </a:r>
            <a:br>
              <a:rPr lang="en-US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onar Bangla"/>
              </a:rPr>
            </a:b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honar Bangla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0" y="3886200"/>
            <a:ext cx="3810000" cy="2286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altLang="en-US" dirty="0" smtClean="0">
                <a:solidFill>
                  <a:srgbClr val="483229"/>
                </a:solidFill>
                <a:latin typeface="Centaur" pitchFamily="18" charset="0"/>
              </a:rPr>
              <a:t>Guided by</a:t>
            </a:r>
          </a:p>
          <a:p>
            <a:pPr algn="ctr">
              <a:buNone/>
            </a:pPr>
            <a:r>
              <a:rPr lang="en-US" altLang="en-US" sz="20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FACULTY NAME :</a:t>
            </a:r>
          </a:p>
          <a:p>
            <a:pPr algn="ctr">
              <a:buNone/>
            </a:pPr>
            <a:r>
              <a:rPr lang="en-US" altLang="en-US" sz="20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Mr. S.SENTHILKUMAR</a:t>
            </a:r>
          </a:p>
          <a:p>
            <a:pPr algn="ctr">
              <a:buNone/>
            </a:pPr>
            <a:r>
              <a:rPr lang="en-US" altLang="zh-CN" sz="20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MCA.,M.Phil.,</a:t>
            </a:r>
            <a:endParaRPr lang="zh-CN" altLang="zh-CN" sz="2000" b="1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altLang="zh-CN" sz="2000" b="1" dirty="0" smtClean="0">
              <a:solidFill>
                <a:srgbClr val="48322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altLang="en-US" sz="2000" dirty="0" smtClean="0">
              <a:solidFill>
                <a:srgbClr val="483229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zh-CN" altLang="zh-CN" dirty="0" smtClean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>
          <a:xfrm>
            <a:off x="4038600" y="3886200"/>
            <a:ext cx="4038600" cy="2286000"/>
          </a:xfrm>
        </p:spPr>
        <p:txBody>
          <a:bodyPr>
            <a:normAutofit/>
          </a:bodyPr>
          <a:lstStyle/>
          <a:p>
            <a:pPr marL="25400" indent="-25400" algn="ctr">
              <a:buClr>
                <a:srgbClr val="94B6D2"/>
              </a:buClr>
              <a:buSzPct val="80000"/>
              <a:buNone/>
              <a:defRPr/>
            </a:pPr>
            <a:r>
              <a:rPr lang="en-US" altLang="en-US" sz="2800" dirty="0" smtClean="0">
                <a:solidFill>
                  <a:srgbClr val="483229"/>
                </a:solidFill>
                <a:latin typeface="Centaur" pitchFamily="18" charset="0"/>
              </a:rPr>
              <a:t>Presented by</a:t>
            </a:r>
            <a:endParaRPr lang="en-US" altLang="en-US" dirty="0" smtClean="0"/>
          </a:p>
          <a:p>
            <a:pPr marL="25400" indent="-25400">
              <a:buClr>
                <a:srgbClr val="94B6D2"/>
              </a:buClr>
              <a:buSzPct val="80000"/>
              <a:buNone/>
              <a:defRPr/>
            </a:pPr>
            <a:r>
              <a:rPr lang="en-US" altLang="en-US" sz="20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NAME     : SATHISHKUMAR  BS</a:t>
            </a:r>
            <a:endParaRPr lang="en-US" altLang="en-US" sz="2000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5400" indent="-25400">
              <a:buClr>
                <a:srgbClr val="94B6D2"/>
              </a:buClr>
              <a:buSzPct val="80000"/>
              <a:buNone/>
              <a:defRPr/>
            </a:pPr>
            <a:r>
              <a:rPr lang="en-US" altLang="en-US" sz="20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REG NO  : 4151610075</a:t>
            </a:r>
          </a:p>
          <a:p>
            <a:pPr marL="25400" indent="-25400">
              <a:buClr>
                <a:srgbClr val="94B6D2"/>
              </a:buClr>
              <a:buSzPct val="80000"/>
              <a:buNone/>
              <a:defRPr/>
            </a:pPr>
            <a:r>
              <a:rPr lang="en-US" altLang="en-US" sz="20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       :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INT(BCA-MCA) </a:t>
            </a:r>
          </a:p>
          <a:p>
            <a:pPr marL="25400" indent="-25400">
              <a:buClr>
                <a:srgbClr val="94B6D2"/>
              </a:buClr>
              <a:buSzPct val="80000"/>
              <a:buNone/>
              <a:defRPr/>
            </a:pP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V-YEAR, X-SEM</a:t>
            </a:r>
            <a:endParaRPr lang="en-US" altLang="en-US" sz="2000" b="1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8200" y="1905000"/>
            <a:ext cx="708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" y="18288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zh-CN" sz="32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altLang="zh-CN" sz="32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CLOUD MANUFACTURING ARCHITECTURE BASED ON PUBLIC                                              BLOCKCHAIN TECHNOLOGY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152400"/>
            <a:ext cx="11334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"/>
            <a:ext cx="1174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DATABASE DESIGN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4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25146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990600" y="8382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 2" pitchFamily="18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Register Table                         </a:t>
            </a:r>
            <a:r>
              <a:rPr lang="en-US" dirty="0" smtClean="0"/>
              <a:t>Upload</a:t>
            </a:r>
          </a:p>
        </p:txBody>
      </p:sp>
      <p:pic>
        <p:nvPicPr>
          <p:cNvPr id="8" name="image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600200"/>
            <a:ext cx="2590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762000" y="41910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 2" pitchFamily="18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Request                                                  </a:t>
            </a:r>
            <a:r>
              <a:rPr lang="en-US" dirty="0" smtClean="0"/>
              <a:t>Attack</a:t>
            </a:r>
          </a:p>
        </p:txBody>
      </p:sp>
      <p:pic>
        <p:nvPicPr>
          <p:cNvPr id="11" name="image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800600"/>
            <a:ext cx="266541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800600"/>
            <a:ext cx="2286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781800" y="838200"/>
            <a:ext cx="1324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Transaction </a:t>
            </a:r>
            <a:endParaRPr lang="en-US" dirty="0"/>
          </a:p>
        </p:txBody>
      </p:sp>
      <p:pic>
        <p:nvPicPr>
          <p:cNvPr id="15" name="image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1676400"/>
            <a:ext cx="23622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 CASE DIAGRAM</a:t>
            </a:r>
            <a:b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4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990600"/>
            <a:ext cx="7772400" cy="56388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CLASS DIAGRAM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4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49418" y="1219200"/>
            <a:ext cx="6975382" cy="5029199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ACTIVITY DIAGRAM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4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990600"/>
            <a:ext cx="7772400" cy="55626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5254752"/>
          </a:xfrm>
        </p:spPr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Smart contracts</a:t>
            </a:r>
          </a:p>
          <a:p>
            <a:pPr algn="just">
              <a:buFont typeface="Wingdings" pitchFamily="2" charset="2"/>
              <a:buChar char="v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Cyber-physical systems</a:t>
            </a:r>
          </a:p>
          <a:p>
            <a:pPr algn="just">
              <a:buFont typeface="Wingdings" pitchFamily="2" charset="2"/>
              <a:buChar char="v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Cloud manufacturing</a:t>
            </a:r>
          </a:p>
          <a:p>
            <a:pPr algn="just">
              <a:buFont typeface="Wingdings" pitchFamily="2" charset="2"/>
              <a:buChar char="v"/>
            </a:pP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Blockchain technology</a:t>
            </a:r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 DESCRIPTION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620000" cy="5486400"/>
          </a:xfrm>
        </p:spPr>
        <p:txBody>
          <a:bodyPr>
            <a:normAutofit fontScale="85000" lnSpcReduction="20000"/>
          </a:bodyPr>
          <a:lstStyle/>
          <a:p>
            <a:pPr>
              <a:buFont typeface="Wingdings 2" pitchFamily="18" charset="2"/>
              <a:buNone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Smart contracts: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SCs are permanently registered to the system as an application instance when deployed to a BC network.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A new application instance is created for each instance created from the same SC code. A SC code contains variables and functions.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In this application, when using SCs, it is discussed whether to store all jobs in a single SC or to create a new SC instance from the same SC code for each job. Both options will make the system work.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However, if we compare these two methods, it can be understood why it would be more appropriate to create a new SC instance for each job.</a:t>
            </a:r>
          </a:p>
          <a:p>
            <a:pPr>
              <a:buFont typeface="Wingdings 2" pitchFamily="18" charset="2"/>
              <a:buNone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Cyber-physical systems:</a:t>
            </a:r>
          </a:p>
          <a:p>
            <a:pPr algn="just">
              <a:buFont typeface="Wingdings" pitchFamily="2" charset="2"/>
              <a:buChar char="v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TECHNOLOGICAL developments in manufacturing systems have changed the competitive factors in the sector.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Before 1970s, cost, which is one of these factors, one the most important factor, whereas quality gained importance after the 70s.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By 1990s, service and environmental factors gained importance and in the 21st century, information became the most important factor.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The information is the foundation of the 4th industrial revolution, namely, Industry 4.0.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The term Industry 4.0 collectively refers to a wide range of current concepts, including cyber-physical systems (CPS), internet of things (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), simulation, cloud computing, big data and advanced analysis techniques, service-oriented technologies,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virtualisation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and so on.</a:t>
            </a:r>
          </a:p>
          <a:p>
            <a:pPr algn="just"/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81000"/>
            <a:ext cx="7620000" cy="60929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Cloud manufacturing: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Combining recently emerged technologies with advanced manufacturing models and information technologies, Cloud Manufacturing is a new manufacturing paradigm that meets the needs of manufacturing systems. 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 number of significant researchers have been made to develop cloud manufacturing technologies, design the system architectures, and define cloud manufacturing and key characteristics.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Cloud manufacturing is based on cloud computing. Cloud computing highlights two features: ease of access and shared use of resources. 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Cloud manufacturing, with these two feature of cloud computing, increases customers’ accessibility to manufacturing resources and capabilities through the Internet.</a:t>
            </a:r>
          </a:p>
          <a:p>
            <a:pPr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Blockchain technology: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These features of cloud manufacturing make it inefficient in scalability, interoperability, reliability, security, data confidentiality, efficiency, continuity and flexibility.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It is possible to use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blockchain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(BC) technology to solve many of these problems. 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BC technology offers an innovative approach to decentralized and fully distributed mechanism in industries and businesses. 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BC technology basically can be considered as an immutable distributed ledger. 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BC is a technology that comes to the fore with guaranteeing the reliability of the data it stores. The BC technology has the following powerful characteristic.</a:t>
            </a:r>
          </a:p>
          <a:p>
            <a:pPr>
              <a:buNone/>
            </a:pPr>
            <a:endParaRPr lang="en-US" sz="17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SCREENSHOTS</a:t>
            </a:r>
            <a:b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7467600" cy="563575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HOME PAGE</a:t>
            </a:r>
          </a:p>
          <a:p>
            <a:pPr algn="just">
              <a:buNone/>
            </a:pPr>
            <a:endParaRPr lang="en-US" sz="2000" dirty="0"/>
          </a:p>
        </p:txBody>
      </p:sp>
      <p:pic>
        <p:nvPicPr>
          <p:cNvPr id="5" name="Picture 5" descr="C:\Users\SATHISHKUMAR BS\Pictures\Screenshots\Screenshot (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0"/>
            <a:ext cx="7499350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REGISTER PAGE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C:\Users\SATHISHKUMAR BS\Pictures\Screenshots\Screenshot (29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LOGIN PAGE</a:t>
            </a:r>
            <a:b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SATHISHKUMAR BS\Pictures\Screenshots\Screenshot (30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764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543800" cy="5635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EXISTING SYSTEM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PROPOSED SYSTEM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REQURIEMENTS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ARCHITECTURE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DATAFLOW DIAGRAM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DATABASE DESIGN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USECASE DIAGRAM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CLASS DIAGRAM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ACTIVITY DIAGRAM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MODULES &amp; MODULES DESCRIPTION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SCREENSHOTS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Wingdings" pitchFamily="2" charset="2"/>
              <a:buChar char="v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FUTURE ENHANCEMENT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ADD WEBSITE</a:t>
            </a:r>
            <a:b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SATHISHKUMAR BS\Pictures\Screenshots\Screenshot (31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8288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7467600" cy="808038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2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FILE UPLOAD</a:t>
            </a:r>
            <a:br>
              <a:rPr lang="en-US" sz="22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8288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7467600" cy="685800"/>
          </a:xfrm>
        </p:spPr>
        <p:txBody>
          <a:bodyPr>
            <a:no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LOGIN</a:t>
            </a:r>
            <a:b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2" descr="C:\Users\SATHISHKUMAR BS\Pictures\Screenshots\Screenshot (32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764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467600" cy="685800"/>
          </a:xfrm>
        </p:spPr>
        <p:txBody>
          <a:bodyPr>
            <a:no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LOGIN SUCCESS</a:t>
            </a:r>
            <a:b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7620000" cy="428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467600" cy="533400"/>
          </a:xfrm>
        </p:spPr>
        <p:txBody>
          <a:bodyPr>
            <a:normAutofit fontScale="90000"/>
          </a:bodyPr>
          <a:lstStyle/>
          <a:p>
            <a:r>
              <a:rPr lang="en-US" sz="3200" b="1" u="sng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u="sng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800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VIEW WEBSITES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467600" cy="762000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VIEW ATTACKERS</a:t>
            </a:r>
            <a:b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685800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ATTACKING FOLDER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2" descr="C:\Users\SATHISHKUMAR BS\Pictures\Screenshots\Screenshot (24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ATTACK  FILE UPLOAD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SATHISHKUMAR BS\Pictures\Screenshots\Screenshot (25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467600" cy="762000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ATTACKING PROCESS</a:t>
            </a:r>
            <a:b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2" descr="C:\Users\SATHISHKUMAR BS\Pictures\Screenshots\Screenshot (26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7467600" cy="609600"/>
          </a:xfrm>
        </p:spPr>
        <p:txBody>
          <a:bodyPr>
            <a:noAutofit/>
          </a:bodyPr>
          <a:lstStyle/>
          <a:p>
            <a: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RECOVER FILES</a:t>
            </a:r>
            <a:br>
              <a:rPr 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2" descr="C:\Users\SATHISHKUMAR BS\Pictures\Screenshots\Screenshot (28)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371600"/>
            <a:ext cx="7467600" cy="41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620000" cy="5483352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With Industry 4.0, IT infrastructure has started to be used more effectively in the manufacturing sector. Cyber physical systems,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, cloud manufacturing, big data are some of the technologies that make up the concept of Industry 4.0.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These technologies have solved many problems in the manufacturing sector. One of these technologies, cloud manufacturing technology, has emerged with the idea of pay as you go.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This technology has enabled manufacturing resources to be leased and shared on a global scale.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However, it has problems arising from its central structure and the need for a reliable 3rd party. Reliability, security, continuity, scalability, data lock-in, single point failure, data manipulation are some of the main problems.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Blockchain (BC) is a decentralized and distributed technology. The data stored on the BC network cannot be altered in any way.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With these features, we believe that BC-supported cloud manufacturing systems can overcome the aforementioned problems and eliminates the need for a reliable 3</a:t>
            </a: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party.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838200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7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r>
              <a:rPr lang="en-US" sz="2700" b="1" u="sng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700" b="1" u="sng" dirty="0" smtClean="0">
                <a:latin typeface="Times New Roman" pitchFamily="18" charset="0"/>
                <a:cs typeface="Times New Roman" pitchFamily="18" charset="0"/>
              </a:rPr>
            </a:br>
            <a:endParaRPr lang="en-US" sz="27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With the capabilities of cloud manufacturing, resource owners and resource-seeking users can easily share resources through platforms.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However, the reliability of the platforms is seen as a question mark for the users. In this study, a BC based application is introduced for users to make agreements among themselves without the need of any third party.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originality of this study is that the agreements are realized through the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Ethereum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network, which is a public BC network and supports SC.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However, the application is designed in a hybrid structure. Thanks to the hybrid structure, users pay only for agreements that need to be secured.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If the application was run in a completely public structure, all information would have to be stored on the public network, which would incur a serious cost. Apart from all this, in private networks, the fact that the network is controlled by a person or organization raises serious questions for users.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In addition, the server infrastructure must be provided by a party for private networks. For these reasons, a hybrid structure was preferred. With this model, users will be able to make manufacturing agreements between each other and make their payments without any intermediaries.</a:t>
            </a:r>
          </a:p>
          <a:p>
            <a:pPr algn="just">
              <a:buFont typeface="Wingdings" pitchFamily="2" charset="2"/>
              <a:buChar char="Ø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6858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FUTURE ENHANCEMENT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 this study, the use of BC technology in cloud manufacturing is attempted to be explained with an example application and it is aimed to shed light on the future studies.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 future work, designed SCs may be developed and other services, such as machining as a service, will be directly integrated into the system.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762000"/>
          </a:xfrm>
        </p:spPr>
        <p:txBody>
          <a:bodyPr>
            <a:normAutofit fontScale="90000"/>
          </a:bodyPr>
          <a:lstStyle/>
          <a:p>
            <a: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7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INTRODUCTON</a:t>
            </a:r>
            <a:br>
              <a:rPr lang="en-US" sz="27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7467600" cy="563575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TECHNOLOGICAL developments in manufacturing systems have changed the competitive factors in the sector.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Before 1970s, cost, which is one of these factors, one the most important factor, whereas quality gained importance after the 70s.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By 1990s, service and environmental factors gained importance and in the 21st century, information became the most important factor.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information is the foundation of the 4th industrial revolution, namely, Industry 4.0.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The term Industry 4.0 collectively refers to a wide range of current concepts, including cyber-physical systems (CPS), internet of things (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), simulation, cloud computing, big data and advanced analysis techniques, service-oriented technologies,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virtualisation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and so on.</a:t>
            </a:r>
          </a:p>
          <a:p>
            <a:pPr algn="just"/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5334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7467600" cy="5559552"/>
          </a:xfrm>
        </p:spPr>
        <p:txBody>
          <a:bodyPr>
            <a:normAutofit/>
          </a:bodyPr>
          <a:lstStyle/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All operations are stored in the same SC.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 is difficult to update.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Since a single SC address will be generated, the use of the same address may cause security problems.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 is very difficult to maintain in the long-term.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person deploying the SC may have access to the SC.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Re-deploying SC for each new business will increase the cost.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 this study, it can be said that it would be more appropriate to store it in a database since manipulation of the list of sources addresses will not cause a serious security problem.</a:t>
            </a:r>
          </a:p>
          <a:p>
            <a:pPr algn="just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>
            <a:normAutofit/>
          </a:bodyPr>
          <a:lstStyle/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With cloud manufacturing, businesses can meet their needs without any investment by using a centralized and remotely accessible system. To take advantage of CM, users can use cloud manufacturing software interfaces.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service providers identify and market their advantaged resources and competitive capabilities in the cloud platform.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Inherently provides several important technological advantages such as durability, invariance, process integrity and transparency to users that are implications of its structural architecture.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 this study,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Ethereum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network is used to take the advantages of public BC network and SCs. The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Ethereum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network is the second largest BC network after the Bit coin network.</a:t>
            </a:r>
          </a:p>
          <a:p>
            <a:pPr algn="just">
              <a:buFont typeface="Wingdings" pitchFamily="2" charset="2"/>
              <a:buChar char="Ø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REQUIREMENTS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>
            <a:normAutofit/>
          </a:bodyPr>
          <a:lstStyle/>
          <a:p>
            <a:pPr algn="just">
              <a:buFont typeface="Wingdings 2" pitchFamily="18" charset="2"/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Hardware Requirements: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2" pitchFamily="18" charset="2"/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GB" sz="1900" dirty="0" smtClean="0">
                <a:latin typeface="Times New Roman" pitchFamily="18" charset="0"/>
                <a:cs typeface="Times New Roman" pitchFamily="18" charset="0"/>
              </a:rPr>
              <a:t>System	: Pentium IV 2.4 GHz.</a:t>
            </a:r>
            <a:endParaRPr lang="en-US" sz="19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2" pitchFamily="18" charset="2"/>
              <a:buNone/>
            </a:pPr>
            <a:r>
              <a:rPr lang="en-GB" sz="1900" dirty="0" smtClean="0">
                <a:latin typeface="Times New Roman" pitchFamily="18" charset="0"/>
                <a:cs typeface="Times New Roman" pitchFamily="18" charset="0"/>
              </a:rPr>
              <a:t>      Hard Disk	: 40 GB.</a:t>
            </a:r>
            <a:endParaRPr lang="en-US" sz="19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2" pitchFamily="18" charset="2"/>
              <a:buNone/>
            </a:pPr>
            <a:r>
              <a:rPr lang="en-GB" sz="1900" dirty="0" smtClean="0">
                <a:latin typeface="Times New Roman" pitchFamily="18" charset="0"/>
                <a:cs typeface="Times New Roman" pitchFamily="18" charset="0"/>
              </a:rPr>
              <a:t>      Floppy Drive	: 1.44 Mb.</a:t>
            </a:r>
            <a:endParaRPr lang="en-US" sz="19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2" pitchFamily="18" charset="2"/>
              <a:buNone/>
            </a:pPr>
            <a:r>
              <a:rPr lang="en-GB" sz="1900" dirty="0" smtClean="0">
                <a:latin typeface="Times New Roman" pitchFamily="18" charset="0"/>
                <a:cs typeface="Times New Roman" pitchFamily="18" charset="0"/>
              </a:rPr>
              <a:t>      Monitor	: 15 VGA Colour.</a:t>
            </a:r>
            <a:endParaRPr lang="en-US" sz="19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2" pitchFamily="18" charset="2"/>
              <a:buNone/>
            </a:pPr>
            <a:r>
              <a:rPr lang="en-GB" sz="1900" dirty="0" smtClean="0">
                <a:latin typeface="Times New Roman" pitchFamily="18" charset="0"/>
                <a:cs typeface="Times New Roman" pitchFamily="18" charset="0"/>
              </a:rPr>
              <a:t>      Mouse	: Logitech.</a:t>
            </a:r>
            <a:endParaRPr lang="en-US" sz="19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2" pitchFamily="18" charset="2"/>
              <a:buNone/>
            </a:pPr>
            <a:r>
              <a:rPr lang="en-GB" sz="1900" dirty="0" smtClean="0">
                <a:latin typeface="Times New Roman" pitchFamily="18" charset="0"/>
                <a:cs typeface="Times New Roman" pitchFamily="18" charset="0"/>
              </a:rPr>
              <a:t>      RAM	               : 256 Mb.</a:t>
            </a:r>
            <a:endParaRPr lang="en-US" sz="19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2" pitchFamily="18" charset="2"/>
              <a:buNone/>
            </a:pPr>
            <a:r>
              <a:rPr lang="en-GB" sz="1900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19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 2" pitchFamily="18" charset="2"/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Software Requirements:</a:t>
            </a:r>
          </a:p>
          <a:p>
            <a:pPr algn="just">
              <a:buFont typeface="Wingdings 2" pitchFamily="18" charset="2"/>
              <a:buNone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  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Operating system    :  Windows 7.</a:t>
            </a:r>
          </a:p>
          <a:p>
            <a:pPr algn="just">
              <a:buFont typeface="Wingdings 2" pitchFamily="18" charset="2"/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 Front End  	     : JAVA </a:t>
            </a:r>
          </a:p>
          <a:p>
            <a:pPr algn="just">
              <a:buFont typeface="Wingdings 2" pitchFamily="18" charset="2"/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 Database        	     :  MSQL </a:t>
            </a:r>
          </a:p>
          <a:p>
            <a:pPr algn="just">
              <a:buFont typeface="Wingdings 2" pitchFamily="18" charset="2"/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 Tools                      : Eclipse Oxygen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Content Placeholder 6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295400"/>
            <a:ext cx="7391400" cy="51816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Autofit/>
          </a:bodyPr>
          <a:lstStyle/>
          <a:p>
            <a: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FLOW DIAGRAM</a:t>
            </a:r>
            <a:br>
              <a:rPr lang="en-US" sz="2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400" b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38200" y="1143000"/>
            <a:ext cx="7228916" cy="4572000"/>
          </a:xfr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162</TotalTime>
  <Words>1411</Words>
  <Application>Microsoft Office PowerPoint</Application>
  <PresentationFormat>On-screen Show (4:3)</PresentationFormat>
  <Paragraphs>131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Oriel</vt:lpstr>
      <vt:lpstr>SCHOOL OF ARTS AND SCIENCE, AVIT CAMPUS VINAYAKA MISSION’S RESEARCH FOUNDATION DEPARTMENT OF COMPUTER SCIENCE AND APPLICATIONS </vt:lpstr>
      <vt:lpstr>CONTENT</vt:lpstr>
      <vt:lpstr>ABSTRACT</vt:lpstr>
      <vt:lpstr>      INTRODUCTON </vt:lpstr>
      <vt:lpstr>EXISTING SYSTEM</vt:lpstr>
      <vt:lpstr>PROPOSED SYSTEM</vt:lpstr>
      <vt:lpstr>SYSTEM REQUIREMENTS</vt:lpstr>
      <vt:lpstr>SYSTEM ARCHITECTURE</vt:lpstr>
      <vt:lpstr>DATA FLOW DIAGRAM </vt:lpstr>
      <vt:lpstr>DATABASE DESIGN</vt:lpstr>
      <vt:lpstr>USE CASE DIAGRAM </vt:lpstr>
      <vt:lpstr>CLASS DIAGRAM</vt:lpstr>
      <vt:lpstr>ACTIVITY DIAGRAM</vt:lpstr>
      <vt:lpstr>MODULES</vt:lpstr>
      <vt:lpstr>MODULES DESCRIPTION</vt:lpstr>
      <vt:lpstr>Slide 16</vt:lpstr>
      <vt:lpstr>SCREENSHOTS </vt:lpstr>
      <vt:lpstr>REGISTER PAGE</vt:lpstr>
      <vt:lpstr>LOGIN PAGE </vt:lpstr>
      <vt:lpstr>ADD WEBSITE </vt:lpstr>
      <vt:lpstr> FILE UPLOAD </vt:lpstr>
      <vt:lpstr>ADMIN LOGIN </vt:lpstr>
      <vt:lpstr>LOGIN SUCCESS </vt:lpstr>
      <vt:lpstr>   VIEW WEBSITES</vt:lpstr>
      <vt:lpstr>VIEW ATTACKERS </vt:lpstr>
      <vt:lpstr>ATTACKING FOLDER</vt:lpstr>
      <vt:lpstr>ATTACK  FILE UPLOAD</vt:lpstr>
      <vt:lpstr>ATTACKING PROCESS </vt:lpstr>
      <vt:lpstr>RECOVER FILES </vt:lpstr>
      <vt:lpstr>                        CONCLUSION </vt:lpstr>
      <vt:lpstr>FUTURE ENHANCEMENT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ARTS AND SCIENCE, AVIT CAMPUS               VINAYAKA MISSION’S RESEARCH FOUNDATION               DEPARTMENT OF COMPUTER SCIENCE AND                                         APPLICATIONS</dc:title>
  <dc:creator>SATHISHKUMAR BS</dc:creator>
  <cp:lastModifiedBy>SATHISHKUMAR BS</cp:lastModifiedBy>
  <cp:revision>78</cp:revision>
  <dcterms:created xsi:type="dcterms:W3CDTF">2006-08-16T00:00:00Z</dcterms:created>
  <dcterms:modified xsi:type="dcterms:W3CDTF">2021-06-14T14:32:44Z</dcterms:modified>
</cp:coreProperties>
</file>